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7"/>
  </p:notesMasterIdLst>
  <p:sldIdLst>
    <p:sldId id="256" r:id="rId6"/>
  </p:sldIdLst>
  <p:sldSz cx="28790900" cy="43192700"/>
  <p:notesSz cx="6858000" cy="9144000"/>
  <p:embeddedFontLst>
    <p:embeddedFont>
      <p:font typeface="Arial Bold" charset="1" panose="020B0704020202020204"/>
      <p:regular r:id="rId10"/>
    </p:embeddedFont>
    <p:embeddedFont>
      <p:font typeface="Arial" charset="1" panose="020B0604020202020204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notesMasters/notesMaster1.xml" Type="http://schemas.openxmlformats.org/officeDocument/2006/relationships/notesMaster"/><Relationship Id="rId8" Target="theme/theme2.xml" Type="http://schemas.openxmlformats.org/officeDocument/2006/relationships/theme"/><Relationship Id="rId9" Target="notesSlides/notesSlide1.xml" Type="http://schemas.openxmlformats.org/officeDocument/2006/relationships/notes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png" Type="http://schemas.openxmlformats.org/officeDocument/2006/relationships/image"/><Relationship Id="rId12" Target="../media/image10.png" Type="http://schemas.openxmlformats.org/officeDocument/2006/relationships/image"/><Relationship Id="rId13" Target="../media/image11.png" Type="http://schemas.openxmlformats.org/officeDocument/2006/relationships/image"/><Relationship Id="rId14" Target="../media/image12.png" Type="http://schemas.openxmlformats.org/officeDocument/2006/relationships/image"/><Relationship Id="rId15" Target="../media/image13.jpeg" Type="http://schemas.openxmlformats.org/officeDocument/2006/relationships/image"/><Relationship Id="rId16" Target="../media/image14.png" Type="http://schemas.openxmlformats.org/officeDocument/2006/relationships/image"/><Relationship Id="rId17" Target="../media/image15.png" Type="http://schemas.openxmlformats.org/officeDocument/2006/relationships/image"/><Relationship Id="rId18" Target="../media/image16.png" Type="http://schemas.openxmlformats.org/officeDocument/2006/relationships/image"/><Relationship Id="rId19" Target="../media/image17.pn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2740" y="10648"/>
            <a:ext cx="28774944" cy="43179343"/>
            <a:chOff x="0" y="0"/>
            <a:chExt cx="38366592" cy="575724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366573" cy="57572399"/>
            </a:xfrm>
            <a:custGeom>
              <a:avLst/>
              <a:gdLst/>
              <a:ahLst/>
              <a:cxnLst/>
              <a:rect r="r" b="b" t="t" l="l"/>
              <a:pathLst>
                <a:path h="57572399" w="38366573">
                  <a:moveTo>
                    <a:pt x="0" y="0"/>
                  </a:moveTo>
                  <a:lnTo>
                    <a:pt x="38366573" y="0"/>
                  </a:lnTo>
                  <a:lnTo>
                    <a:pt x="38366573" y="57572399"/>
                  </a:lnTo>
                  <a:lnTo>
                    <a:pt x="0" y="575723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9" t="0" r="-9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36734" y="2703684"/>
            <a:ext cx="28800425" cy="666786"/>
            <a:chOff x="0" y="0"/>
            <a:chExt cx="38400567" cy="8890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8400568" cy="889048"/>
            </a:xfrm>
            <a:custGeom>
              <a:avLst/>
              <a:gdLst/>
              <a:ahLst/>
              <a:cxnLst/>
              <a:rect r="r" b="b" t="t" l="l"/>
              <a:pathLst>
                <a:path h="889048" w="38400568">
                  <a:moveTo>
                    <a:pt x="0" y="0"/>
                  </a:moveTo>
                  <a:lnTo>
                    <a:pt x="38400568" y="0"/>
                  </a:lnTo>
                  <a:lnTo>
                    <a:pt x="38400568" y="889048"/>
                  </a:lnTo>
                  <a:lnTo>
                    <a:pt x="0" y="8890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38400567" cy="91762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479"/>
                </a:lnSpc>
              </a:pPr>
              <a:r>
                <a:rPr lang="en-US" sz="3733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Leonardo Santos; Lucas Gutierrez; Lucas Maciel; Thiago Mitami;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33295" y="1091039"/>
            <a:ext cx="27924315" cy="2258359"/>
            <a:chOff x="0" y="0"/>
            <a:chExt cx="37232420" cy="30111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232419" cy="3011145"/>
            </a:xfrm>
            <a:custGeom>
              <a:avLst/>
              <a:gdLst/>
              <a:ahLst/>
              <a:cxnLst/>
              <a:rect r="r" b="b" t="t" l="l"/>
              <a:pathLst>
                <a:path h="3011145" w="37232419">
                  <a:moveTo>
                    <a:pt x="0" y="0"/>
                  </a:moveTo>
                  <a:lnTo>
                    <a:pt x="37232419" y="0"/>
                  </a:lnTo>
                  <a:lnTo>
                    <a:pt x="37232419" y="3011145"/>
                  </a:lnTo>
                  <a:lnTo>
                    <a:pt x="0" y="30111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37232420" cy="30397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7044"/>
                </a:lnSpc>
              </a:pPr>
              <a:r>
                <a:rPr lang="en-US" sz="5870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Nextboard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40883" y="288300"/>
            <a:ext cx="25809904" cy="1619083"/>
            <a:chOff x="0" y="0"/>
            <a:chExt cx="34413205" cy="215877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4413205" cy="2158777"/>
            </a:xfrm>
            <a:custGeom>
              <a:avLst/>
              <a:gdLst/>
              <a:ahLst/>
              <a:cxnLst/>
              <a:rect r="r" b="b" t="t" l="l"/>
              <a:pathLst>
                <a:path h="2158777" w="34413205">
                  <a:moveTo>
                    <a:pt x="0" y="0"/>
                  </a:moveTo>
                  <a:lnTo>
                    <a:pt x="34413205" y="0"/>
                  </a:lnTo>
                  <a:lnTo>
                    <a:pt x="34413205" y="2158777"/>
                  </a:lnTo>
                  <a:lnTo>
                    <a:pt x="0" y="21587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34413205" cy="218735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9598"/>
                </a:lnSpc>
              </a:pPr>
              <a:r>
                <a:rPr lang="en-US" sz="7998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Semana de Tecnologia FECAP 2025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740" y="3056747"/>
            <a:ext cx="29592614" cy="1355109"/>
            <a:chOff x="0" y="0"/>
            <a:chExt cx="39456819" cy="180681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9456820" cy="1806812"/>
            </a:xfrm>
            <a:custGeom>
              <a:avLst/>
              <a:gdLst/>
              <a:ahLst/>
              <a:cxnLst/>
              <a:rect r="r" b="b" t="t" l="l"/>
              <a:pathLst>
                <a:path h="1806812" w="39456820">
                  <a:moveTo>
                    <a:pt x="0" y="0"/>
                  </a:moveTo>
                  <a:lnTo>
                    <a:pt x="39456820" y="0"/>
                  </a:lnTo>
                  <a:lnTo>
                    <a:pt x="39456820" y="1806812"/>
                  </a:lnTo>
                  <a:lnTo>
                    <a:pt x="0" y="18068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39456819" cy="181633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99"/>
                </a:lnSpc>
              </a:pPr>
              <a:r>
                <a:rPr lang="en-US" sz="2666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Professores: Eduardo Savino; Lucy Mari; Mauricio Lopes; Rodnil Lisboa;</a:t>
              </a:r>
            </a:p>
          </p:txBody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22752" y="40356014"/>
            <a:ext cx="3095947" cy="3115297"/>
            <a:chOff x="0" y="0"/>
            <a:chExt cx="4127929" cy="4153729"/>
          </a:xfrm>
        </p:grpSpPr>
        <p:sp>
          <p:nvSpPr>
            <p:cNvPr name="Freeform 17" id="17" descr="Uma imagem contendo óculos  O conteúdo gerado por IA pode estar incorreto."/>
            <p:cNvSpPr/>
            <p:nvPr/>
          </p:nvSpPr>
          <p:spPr>
            <a:xfrm flipH="false" flipV="false" rot="0">
              <a:off x="0" y="0"/>
              <a:ext cx="4127881" cy="4153789"/>
            </a:xfrm>
            <a:custGeom>
              <a:avLst/>
              <a:gdLst/>
              <a:ahLst/>
              <a:cxnLst/>
              <a:rect r="r" b="b" t="t" l="l"/>
              <a:pathLst>
                <a:path h="4153789" w="4127881">
                  <a:moveTo>
                    <a:pt x="0" y="0"/>
                  </a:moveTo>
                  <a:lnTo>
                    <a:pt x="4127881" y="0"/>
                  </a:lnTo>
                  <a:lnTo>
                    <a:pt x="4127881" y="4153789"/>
                  </a:lnTo>
                  <a:lnTo>
                    <a:pt x="0" y="4153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1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25801752" y="40382747"/>
            <a:ext cx="3095945" cy="3105591"/>
            <a:chOff x="0" y="0"/>
            <a:chExt cx="4127927" cy="4140788"/>
          </a:xfrm>
        </p:grpSpPr>
        <p:sp>
          <p:nvSpPr>
            <p:cNvPr name="Freeform 19" id="19" descr="Uma imagem contendo óculos, caneca  O conteúdo gerado por IA pode estar incorreto."/>
            <p:cNvSpPr/>
            <p:nvPr/>
          </p:nvSpPr>
          <p:spPr>
            <a:xfrm flipH="false" flipV="false" rot="0">
              <a:off x="0" y="0"/>
              <a:ext cx="4127881" cy="4140835"/>
            </a:xfrm>
            <a:custGeom>
              <a:avLst/>
              <a:gdLst/>
              <a:ahLst/>
              <a:cxnLst/>
              <a:rect r="r" b="b" t="t" l="l"/>
              <a:pathLst>
                <a:path h="4140835" w="4127881">
                  <a:moveTo>
                    <a:pt x="0" y="0"/>
                  </a:moveTo>
                  <a:lnTo>
                    <a:pt x="4127881" y="0"/>
                  </a:lnTo>
                  <a:lnTo>
                    <a:pt x="4127881" y="4140835"/>
                  </a:lnTo>
                  <a:lnTo>
                    <a:pt x="0" y="41408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1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3415220" y="22552437"/>
            <a:ext cx="1969985" cy="1969985"/>
            <a:chOff x="0" y="0"/>
            <a:chExt cx="2626647" cy="2626647"/>
          </a:xfrm>
        </p:grpSpPr>
        <p:sp>
          <p:nvSpPr>
            <p:cNvPr name="Freeform 21" id="21" descr="Ícone  O conteúdo gerado por IA pode estar incorreto."/>
            <p:cNvSpPr/>
            <p:nvPr/>
          </p:nvSpPr>
          <p:spPr>
            <a:xfrm flipH="false" flipV="false" rot="0">
              <a:off x="0" y="0"/>
              <a:ext cx="2626614" cy="2626614"/>
            </a:xfrm>
            <a:custGeom>
              <a:avLst/>
              <a:gdLst/>
              <a:ahLst/>
              <a:cxnLst/>
              <a:rect r="r" b="b" t="t" l="l"/>
              <a:pathLst>
                <a:path h="2626614" w="2626614">
                  <a:moveTo>
                    <a:pt x="0" y="0"/>
                  </a:moveTo>
                  <a:lnTo>
                    <a:pt x="2626614" y="0"/>
                  </a:lnTo>
                  <a:lnTo>
                    <a:pt x="2626614" y="2626614"/>
                  </a:lnTo>
                  <a:lnTo>
                    <a:pt x="0" y="2626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1" b="-1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13558131" y="11939776"/>
            <a:ext cx="1567253" cy="1567253"/>
            <a:chOff x="0" y="0"/>
            <a:chExt cx="2089671" cy="2089671"/>
          </a:xfrm>
        </p:grpSpPr>
        <p:sp>
          <p:nvSpPr>
            <p:cNvPr name="Freeform 23" id="23" descr="Logotipo  O conteúdo gerado por IA pode estar incorreto."/>
            <p:cNvSpPr/>
            <p:nvPr/>
          </p:nvSpPr>
          <p:spPr>
            <a:xfrm flipH="false" flipV="false" rot="0">
              <a:off x="0" y="0"/>
              <a:ext cx="2089658" cy="2089658"/>
            </a:xfrm>
            <a:custGeom>
              <a:avLst/>
              <a:gdLst/>
              <a:ahLst/>
              <a:cxnLst/>
              <a:rect r="r" b="b" t="t" l="l"/>
              <a:pathLst>
                <a:path h="2089658" w="2089658">
                  <a:moveTo>
                    <a:pt x="0" y="0"/>
                  </a:moveTo>
                  <a:lnTo>
                    <a:pt x="2089658" y="0"/>
                  </a:lnTo>
                  <a:lnTo>
                    <a:pt x="2089658" y="2089658"/>
                  </a:lnTo>
                  <a:lnTo>
                    <a:pt x="0" y="20896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3658023" y="17321942"/>
            <a:ext cx="1575624" cy="1569469"/>
            <a:chOff x="0" y="0"/>
            <a:chExt cx="2100832" cy="2092625"/>
          </a:xfrm>
        </p:grpSpPr>
        <p:sp>
          <p:nvSpPr>
            <p:cNvPr name="Freeform 25" id="25" descr="Python Logo PNG Transparent – Brands Logos"/>
            <p:cNvSpPr/>
            <p:nvPr/>
          </p:nvSpPr>
          <p:spPr>
            <a:xfrm flipH="false" flipV="false" rot="0">
              <a:off x="0" y="0"/>
              <a:ext cx="2100834" cy="2092579"/>
            </a:xfrm>
            <a:custGeom>
              <a:avLst/>
              <a:gdLst/>
              <a:ahLst/>
              <a:cxnLst/>
              <a:rect r="r" b="b" t="t" l="l"/>
              <a:pathLst>
                <a:path h="2092579" w="2100834">
                  <a:moveTo>
                    <a:pt x="0" y="0"/>
                  </a:moveTo>
                  <a:lnTo>
                    <a:pt x="2100834" y="0"/>
                  </a:lnTo>
                  <a:lnTo>
                    <a:pt x="2100834" y="2092579"/>
                  </a:lnTo>
                  <a:lnTo>
                    <a:pt x="0" y="20925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-129"/>
              </a:stretch>
            </a:blip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12581492" y="13854408"/>
            <a:ext cx="3303979" cy="3303979"/>
            <a:chOff x="0" y="0"/>
            <a:chExt cx="4405305" cy="4405305"/>
          </a:xfrm>
        </p:grpSpPr>
        <p:sp>
          <p:nvSpPr>
            <p:cNvPr name="Freeform 27" id="27" descr="pandas-logo | Light Code"/>
            <p:cNvSpPr/>
            <p:nvPr/>
          </p:nvSpPr>
          <p:spPr>
            <a:xfrm flipH="false" flipV="false" rot="0">
              <a:off x="0" y="0"/>
              <a:ext cx="4405249" cy="4405249"/>
            </a:xfrm>
            <a:custGeom>
              <a:avLst/>
              <a:gdLst/>
              <a:ahLst/>
              <a:cxnLst/>
              <a:rect r="r" b="b" t="t" l="l"/>
              <a:pathLst>
                <a:path h="4405249" w="4405249">
                  <a:moveTo>
                    <a:pt x="0" y="0"/>
                  </a:moveTo>
                  <a:lnTo>
                    <a:pt x="4405249" y="0"/>
                  </a:lnTo>
                  <a:lnTo>
                    <a:pt x="4405249" y="4405249"/>
                  </a:lnTo>
                  <a:lnTo>
                    <a:pt x="0" y="44052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-1" b="-1"/>
              </a:stretch>
            </a:blip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12393314" y="19863106"/>
            <a:ext cx="3896885" cy="1121863"/>
            <a:chOff x="0" y="0"/>
            <a:chExt cx="5195847" cy="1495817"/>
          </a:xfrm>
        </p:grpSpPr>
        <p:sp>
          <p:nvSpPr>
            <p:cNvPr name="Freeform 29" id="29" descr="Firebase Logo - PNG Logo Vector Brand Downloads (SVG, EPS)"/>
            <p:cNvSpPr/>
            <p:nvPr/>
          </p:nvSpPr>
          <p:spPr>
            <a:xfrm flipH="false" flipV="false" rot="0">
              <a:off x="0" y="0"/>
              <a:ext cx="5195824" cy="1495806"/>
            </a:xfrm>
            <a:custGeom>
              <a:avLst/>
              <a:gdLst/>
              <a:ahLst/>
              <a:cxnLst/>
              <a:rect r="r" b="b" t="t" l="l"/>
              <a:pathLst>
                <a:path h="1495806" w="5195824">
                  <a:moveTo>
                    <a:pt x="0" y="0"/>
                  </a:moveTo>
                  <a:lnTo>
                    <a:pt x="5195824" y="0"/>
                  </a:lnTo>
                  <a:lnTo>
                    <a:pt x="5195824" y="1495806"/>
                  </a:lnTo>
                  <a:lnTo>
                    <a:pt x="0" y="1495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-20" b="0"/>
              </a:stretch>
            </a:blip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1479425" y="11893197"/>
            <a:ext cx="10084747" cy="5962973"/>
            <a:chOff x="0" y="0"/>
            <a:chExt cx="13446329" cy="7950631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3446379" cy="7950581"/>
            </a:xfrm>
            <a:custGeom>
              <a:avLst/>
              <a:gdLst/>
              <a:ahLst/>
              <a:cxnLst/>
              <a:rect r="r" b="b" t="t" l="l"/>
              <a:pathLst>
                <a:path h="7950581" w="13446379">
                  <a:moveTo>
                    <a:pt x="0" y="0"/>
                  </a:moveTo>
                  <a:lnTo>
                    <a:pt x="13446379" y="0"/>
                  </a:lnTo>
                  <a:lnTo>
                    <a:pt x="13446379" y="7950581"/>
                  </a:lnTo>
                  <a:lnTo>
                    <a:pt x="0" y="7950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1619" t="0" r="-1619" b="0"/>
              </a:stretch>
            </a:blipFill>
          </p:spPr>
        </p:sp>
      </p:grp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17264977" y="11873177"/>
            <a:ext cx="10084747" cy="5962973"/>
            <a:chOff x="0" y="0"/>
            <a:chExt cx="13446329" cy="7950631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3446379" cy="7950581"/>
            </a:xfrm>
            <a:custGeom>
              <a:avLst/>
              <a:gdLst/>
              <a:ahLst/>
              <a:cxnLst/>
              <a:rect r="r" b="b" t="t" l="l"/>
              <a:pathLst>
                <a:path h="7950581" w="13446379">
                  <a:moveTo>
                    <a:pt x="0" y="0"/>
                  </a:moveTo>
                  <a:lnTo>
                    <a:pt x="13446379" y="0"/>
                  </a:lnTo>
                  <a:lnTo>
                    <a:pt x="13446379" y="7950581"/>
                  </a:lnTo>
                  <a:lnTo>
                    <a:pt x="0" y="7950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1949" t="0" r="-1949" b="0"/>
              </a:stretch>
            </a:blip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17301030" y="19365579"/>
            <a:ext cx="10084747" cy="5962973"/>
            <a:chOff x="0" y="0"/>
            <a:chExt cx="13446329" cy="7950631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3446379" cy="7950581"/>
            </a:xfrm>
            <a:custGeom>
              <a:avLst/>
              <a:gdLst/>
              <a:ahLst/>
              <a:cxnLst/>
              <a:rect r="r" b="b" t="t" l="l"/>
              <a:pathLst>
                <a:path h="7950581" w="13446379">
                  <a:moveTo>
                    <a:pt x="0" y="0"/>
                  </a:moveTo>
                  <a:lnTo>
                    <a:pt x="13446379" y="0"/>
                  </a:lnTo>
                  <a:lnTo>
                    <a:pt x="13446379" y="7950581"/>
                  </a:lnTo>
                  <a:lnTo>
                    <a:pt x="0" y="7950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1784" t="0" r="-1784" b="0"/>
              </a:stretch>
            </a:blipFill>
          </p:spPr>
        </p:sp>
      </p:grp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17301030" y="26968779"/>
            <a:ext cx="10084747" cy="5962973"/>
            <a:chOff x="0" y="0"/>
            <a:chExt cx="13446329" cy="7950631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3446379" cy="7950581"/>
            </a:xfrm>
            <a:custGeom>
              <a:avLst/>
              <a:gdLst/>
              <a:ahLst/>
              <a:cxnLst/>
              <a:rect r="r" b="b" t="t" l="l"/>
              <a:pathLst>
                <a:path h="7950581" w="13446379">
                  <a:moveTo>
                    <a:pt x="0" y="0"/>
                  </a:moveTo>
                  <a:lnTo>
                    <a:pt x="13446379" y="0"/>
                  </a:lnTo>
                  <a:lnTo>
                    <a:pt x="13446379" y="7950581"/>
                  </a:lnTo>
                  <a:lnTo>
                    <a:pt x="0" y="7950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2116" t="0" r="-2116" b="0"/>
              </a:stretch>
            </a:blipFill>
          </p:spPr>
        </p:sp>
      </p:grpSp>
      <p:grpSp>
        <p:nvGrpSpPr>
          <p:cNvPr name="Group 38" id="38"/>
          <p:cNvGrpSpPr>
            <a:grpSpLocks noChangeAspect="true"/>
          </p:cNvGrpSpPr>
          <p:nvPr/>
        </p:nvGrpSpPr>
        <p:grpSpPr>
          <a:xfrm rot="0">
            <a:off x="1540883" y="19415815"/>
            <a:ext cx="10084747" cy="5962973"/>
            <a:chOff x="0" y="0"/>
            <a:chExt cx="13446329" cy="7950631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3446379" cy="7950581"/>
            </a:xfrm>
            <a:custGeom>
              <a:avLst/>
              <a:gdLst/>
              <a:ahLst/>
              <a:cxnLst/>
              <a:rect r="r" b="b" t="t" l="l"/>
              <a:pathLst>
                <a:path h="7950581" w="13446379">
                  <a:moveTo>
                    <a:pt x="0" y="0"/>
                  </a:moveTo>
                  <a:lnTo>
                    <a:pt x="13446379" y="0"/>
                  </a:lnTo>
                  <a:lnTo>
                    <a:pt x="13446379" y="7950581"/>
                  </a:lnTo>
                  <a:lnTo>
                    <a:pt x="0" y="7950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-11825" t="0" r="-11825" b="0"/>
              </a:stretch>
            </a:blipFill>
          </p:spPr>
        </p:sp>
      </p:grpSp>
      <p:grpSp>
        <p:nvGrpSpPr>
          <p:cNvPr name="Group 40" id="40"/>
          <p:cNvGrpSpPr>
            <a:grpSpLocks noChangeAspect="true"/>
          </p:cNvGrpSpPr>
          <p:nvPr/>
        </p:nvGrpSpPr>
        <p:grpSpPr>
          <a:xfrm rot="0">
            <a:off x="1540883" y="27000554"/>
            <a:ext cx="10084747" cy="5962973"/>
            <a:chOff x="0" y="0"/>
            <a:chExt cx="13446329" cy="7950631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3446379" cy="7950581"/>
            </a:xfrm>
            <a:custGeom>
              <a:avLst/>
              <a:gdLst/>
              <a:ahLst/>
              <a:cxnLst/>
              <a:rect r="r" b="b" t="t" l="l"/>
              <a:pathLst>
                <a:path h="7950581" w="13446379">
                  <a:moveTo>
                    <a:pt x="0" y="0"/>
                  </a:moveTo>
                  <a:lnTo>
                    <a:pt x="13446379" y="0"/>
                  </a:lnTo>
                  <a:lnTo>
                    <a:pt x="13446379" y="7950581"/>
                  </a:lnTo>
                  <a:lnTo>
                    <a:pt x="0" y="7950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-1456" t="0" r="-1456" b="0"/>
              </a:stretch>
            </a:blipFill>
          </p:spPr>
        </p:sp>
      </p:grpSp>
      <p:grpSp>
        <p:nvGrpSpPr>
          <p:cNvPr name="Group 42" id="42"/>
          <p:cNvGrpSpPr>
            <a:grpSpLocks noChangeAspect="true"/>
          </p:cNvGrpSpPr>
          <p:nvPr/>
        </p:nvGrpSpPr>
        <p:grpSpPr>
          <a:xfrm rot="0">
            <a:off x="12770645" y="25710547"/>
            <a:ext cx="3185665" cy="1507152"/>
            <a:chOff x="0" y="0"/>
            <a:chExt cx="4247553" cy="2009536"/>
          </a:xfrm>
        </p:grpSpPr>
        <p:sp>
          <p:nvSpPr>
            <p:cNvPr name="Freeform 43" id="43" descr="File:SQLite370.svg - Wikimedia Commons"/>
            <p:cNvSpPr/>
            <p:nvPr/>
          </p:nvSpPr>
          <p:spPr>
            <a:xfrm flipH="false" flipV="false" rot="0">
              <a:off x="0" y="0"/>
              <a:ext cx="4247515" cy="2009521"/>
            </a:xfrm>
            <a:custGeom>
              <a:avLst/>
              <a:gdLst/>
              <a:ahLst/>
              <a:cxnLst/>
              <a:rect r="r" b="b" t="t" l="l"/>
              <a:pathLst>
                <a:path h="2009521" w="4247515">
                  <a:moveTo>
                    <a:pt x="0" y="0"/>
                  </a:moveTo>
                  <a:lnTo>
                    <a:pt x="4247515" y="0"/>
                  </a:lnTo>
                  <a:lnTo>
                    <a:pt x="4247515" y="2009521"/>
                  </a:lnTo>
                  <a:lnTo>
                    <a:pt x="0" y="20095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0" t="0" r="0" b="-19"/>
              </a:stretch>
            </a:blipFill>
          </p:spPr>
        </p:sp>
      </p:grpSp>
      <p:grpSp>
        <p:nvGrpSpPr>
          <p:cNvPr name="Group 44" id="44"/>
          <p:cNvGrpSpPr>
            <a:grpSpLocks noChangeAspect="true"/>
          </p:cNvGrpSpPr>
          <p:nvPr/>
        </p:nvGrpSpPr>
        <p:grpSpPr>
          <a:xfrm rot="0">
            <a:off x="13017184" y="30521385"/>
            <a:ext cx="2766056" cy="2766056"/>
            <a:chOff x="0" y="0"/>
            <a:chExt cx="3688075" cy="3688075"/>
          </a:xfrm>
        </p:grpSpPr>
        <p:sp>
          <p:nvSpPr>
            <p:cNvPr name="Freeform 45" id="45" descr="Flask Logo Icon SVG Vector &amp; PNG Free Download | UXWing"/>
            <p:cNvSpPr/>
            <p:nvPr/>
          </p:nvSpPr>
          <p:spPr>
            <a:xfrm flipH="false" flipV="false" rot="0">
              <a:off x="0" y="0"/>
              <a:ext cx="3688080" cy="3688080"/>
            </a:xfrm>
            <a:custGeom>
              <a:avLst/>
              <a:gdLst/>
              <a:ahLst/>
              <a:cxnLst/>
              <a:rect r="r" b="b" t="t" l="l"/>
              <a:pathLst>
                <a:path h="3688080" w="3688080">
                  <a:moveTo>
                    <a:pt x="0" y="0"/>
                  </a:moveTo>
                  <a:lnTo>
                    <a:pt x="3688080" y="0"/>
                  </a:lnTo>
                  <a:lnTo>
                    <a:pt x="3688080" y="3688080"/>
                  </a:lnTo>
                  <a:lnTo>
                    <a:pt x="0" y="36880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0" t="0" r="0" b="0"/>
              </a:stretch>
            </a:blipFill>
          </p:spPr>
        </p:sp>
      </p:grpSp>
      <p:grpSp>
        <p:nvGrpSpPr>
          <p:cNvPr name="Group 46" id="46"/>
          <p:cNvGrpSpPr>
            <a:grpSpLocks noChangeAspect="true"/>
          </p:cNvGrpSpPr>
          <p:nvPr/>
        </p:nvGrpSpPr>
        <p:grpSpPr>
          <a:xfrm rot="0">
            <a:off x="13326992" y="27990333"/>
            <a:ext cx="2029527" cy="2029527"/>
            <a:chOff x="0" y="0"/>
            <a:chExt cx="2706036" cy="2706036"/>
          </a:xfrm>
        </p:grpSpPr>
        <p:sp>
          <p:nvSpPr>
            <p:cNvPr name="Freeform 47" id="47" descr="Chartjs icon - Free Download PNG &amp; SVG | Streamline"/>
            <p:cNvSpPr/>
            <p:nvPr/>
          </p:nvSpPr>
          <p:spPr>
            <a:xfrm flipH="false" flipV="false" rot="0">
              <a:off x="0" y="0"/>
              <a:ext cx="2705989" cy="2705989"/>
            </a:xfrm>
            <a:custGeom>
              <a:avLst/>
              <a:gdLst/>
              <a:ahLst/>
              <a:cxnLst/>
              <a:rect r="r" b="b" t="t" l="l"/>
              <a:pathLst>
                <a:path h="2705989" w="2705989">
                  <a:moveTo>
                    <a:pt x="0" y="0"/>
                  </a:moveTo>
                  <a:lnTo>
                    <a:pt x="2705989" y="0"/>
                  </a:lnTo>
                  <a:lnTo>
                    <a:pt x="2705989" y="2705989"/>
                  </a:lnTo>
                  <a:lnTo>
                    <a:pt x="0" y="2705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l="0" t="0" r="-1" b="-1"/>
              </a:stretch>
            </a:blipFill>
          </p:spPr>
        </p:sp>
      </p:grpSp>
      <p:sp>
        <p:nvSpPr>
          <p:cNvPr name="TextBox 48" id="48"/>
          <p:cNvSpPr txBox="true"/>
          <p:nvPr/>
        </p:nvSpPr>
        <p:spPr>
          <a:xfrm rot="0">
            <a:off x="781962" y="5009449"/>
            <a:ext cx="13101971" cy="3004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20"/>
              </a:lnSpc>
            </a:pPr>
            <a:r>
              <a:rPr lang="en-US" sz="36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Sobre a equipe</a:t>
            </a:r>
          </a:p>
          <a:p>
            <a:pPr algn="just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	Somos uma equipe formada por quatro graduandos em Ciência da Computação, movidos pela curiosidade e pela vontade de transformar ideias em soluções reais. Interessados pela área de análise de dados, buscamos compreender os números além das estatísticas, unindo lógica, visualização e impacto prático. Para otimizar o tempo e alcançar melhores resultados, dividimos as tarefas de acordo com as áreas de maior afinidade e conhecimento de cada integrante.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4744594" y="5009450"/>
            <a:ext cx="13101971" cy="4892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20"/>
              </a:lnSpc>
            </a:pPr>
            <a:r>
              <a:rPr lang="en-US" sz="36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Problema a ser tratado</a:t>
            </a:r>
          </a:p>
          <a:p>
            <a:pPr algn="just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	O projeto tem como foco a análise e o tratamento de dados brutos provenientes de quatro bases distintas da plataforma PICMONEY, cada uma representando contextos e métricas específicas. O principal desafio foi converter esse grande volume de informações em insights estratégicos, por meio da criação de dois dashboards interativos — um direcionado ao CEO, com indicadores executivos, e outro ao CFO, com foco em métricas financeiras. </a:t>
            </a:r>
          </a:p>
          <a:p>
            <a:pPr algn="just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Durante o desenvolvimento, percorremos todas as etapas do ciclo de Big Data, aplicando técnicas de coleta, organização e qualificação dos dados. O processo incluiu limpeza, integração e padronização das informações, além da seleção das KPIs mais relevantes para cada perfil de usuário, assegurando confiabilidade, clareza e valor analítico nas visualizações criadas.</a:t>
            </a:r>
          </a:p>
          <a:p>
            <a:pPr algn="just">
              <a:lnSpc>
                <a:spcPts val="3199"/>
              </a:lnSpc>
            </a:pPr>
            <a:r>
              <a:rPr lang="en-US" sz="266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735766" y="34123851"/>
            <a:ext cx="13136030" cy="4112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20"/>
              </a:lnSpc>
            </a:pPr>
            <a:r>
              <a:rPr lang="en-US" sz="36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Solução proposta</a:t>
            </a:r>
          </a:p>
          <a:p>
            <a:pPr algn="just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	  Propomos um dashboard interativo e inteligente, desenvolvido para atender às necessidades estratégicas e financeiras dos sócios CEO e CFO. A plataforma oferece visões exclusivas para cada perfil, com indicadores personalizados, filtros dinâmicos e gráficos intuitivos que permitem explorar dados por período, campanha ou região. Nos bastidores, um pipeline automatizado realiza a coleta, tratamento e modelagem das informações, assegurando consistência, precisão e atualização em tempo real das informações exibidas.</a:t>
            </a:r>
          </a:p>
          <a:p>
            <a:pPr algn="just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sistema também possibilita exportar relatórios, acompanhar tendências de desempenho e comparar resultados entre unidades ou categorias, proporcionando uma visão consolidada e estratégica que apoia decisões de alto nível com agilidade e clareza.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4900487" y="34123851"/>
            <a:ext cx="13136030" cy="337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20"/>
              </a:lnSpc>
            </a:pPr>
            <a:r>
              <a:rPr lang="en-US" sz="36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Futuro do projeto</a:t>
            </a:r>
          </a:p>
          <a:p>
            <a:pPr algn="just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	A próxima etapa visa integrar o dashboard diretamente às APIs oficiais da PICMONEY, possibilitando atualizações contínuas e quase em tempo real das informações. Planeja-se também incluir uma camada de Inteligência Artificial, voltada à análise preditiva, detecção de padrões e simulações de cenários, tornando as previsões mais assertivas e acessíveis. O roadmap contempla ainda automação de relatórios, versionamento de dados, segurança aprimorada e observabilidade completa, garantindo um sistema escalável, confiável e sustentável, preparado para evoluir junto com as demandas do negócio.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8050871" y="10360893"/>
            <a:ext cx="12685939" cy="1506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9"/>
              </a:lnSpc>
            </a:pPr>
            <a:r>
              <a:rPr lang="en-US" sz="5866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Imagens e ferramentas do Projeto</a:t>
            </a:r>
          </a:p>
          <a:p>
            <a:pPr algn="just">
              <a:lnSpc>
                <a:spcPts val="4479"/>
              </a:lnSpc>
            </a:pPr>
            <a:r>
              <a:rPr lang="en-US" sz="37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	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DAG38ZyyQm0</dc:identifier>
  <dcterms:modified xsi:type="dcterms:W3CDTF">2011-08-01T06:04:30Z</dcterms:modified>
  <cp:revision>1</cp:revision>
  <dc:title>Banner_PI_80x120_2025_2.pptx</dc:title>
</cp:coreProperties>
</file>